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95"/>
  </p:notesMasterIdLst>
  <p:sldIdLst>
    <p:sldId id="693" r:id="rId2"/>
    <p:sldId id="717" r:id="rId3"/>
    <p:sldId id="710" r:id="rId4"/>
    <p:sldId id="616" r:id="rId5"/>
    <p:sldId id="513" r:id="rId6"/>
    <p:sldId id="521" r:id="rId7"/>
    <p:sldId id="668" r:id="rId8"/>
    <p:sldId id="264" r:id="rId9"/>
    <p:sldId id="701" r:id="rId10"/>
    <p:sldId id="761" r:id="rId11"/>
    <p:sldId id="493" r:id="rId12"/>
    <p:sldId id="762" r:id="rId13"/>
    <p:sldId id="764" r:id="rId14"/>
    <p:sldId id="765" r:id="rId15"/>
    <p:sldId id="718" r:id="rId16"/>
    <p:sldId id="702" r:id="rId17"/>
    <p:sldId id="703" r:id="rId18"/>
    <p:sldId id="705" r:id="rId19"/>
    <p:sldId id="706" r:id="rId20"/>
    <p:sldId id="707" r:id="rId21"/>
    <p:sldId id="708" r:id="rId22"/>
    <p:sldId id="766" r:id="rId23"/>
    <p:sldId id="709" r:id="rId24"/>
    <p:sldId id="592" r:id="rId25"/>
    <p:sldId id="670" r:id="rId26"/>
    <p:sldId id="280" r:id="rId27"/>
    <p:sldId id="666" r:id="rId28"/>
    <p:sldId id="350" r:id="rId29"/>
    <p:sldId id="704" r:id="rId30"/>
    <p:sldId id="636" r:id="rId31"/>
    <p:sldId id="689" r:id="rId32"/>
    <p:sldId id="642" r:id="rId33"/>
    <p:sldId id="643" r:id="rId34"/>
    <p:sldId id="687" r:id="rId35"/>
    <p:sldId id="640" r:id="rId36"/>
    <p:sldId id="685" r:id="rId37"/>
    <p:sldId id="631" r:id="rId38"/>
    <p:sldId id="632" r:id="rId39"/>
    <p:sldId id="686" r:id="rId40"/>
    <p:sldId id="750" r:id="rId41"/>
    <p:sldId id="772" r:id="rId42"/>
    <p:sldId id="284" r:id="rId43"/>
    <p:sldId id="348" r:id="rId44"/>
    <p:sldId id="638" r:id="rId45"/>
    <p:sldId id="719" r:id="rId46"/>
    <p:sldId id="692" r:id="rId47"/>
    <p:sldId id="721" r:id="rId48"/>
    <p:sldId id="724" r:id="rId49"/>
    <p:sldId id="757" r:id="rId50"/>
    <p:sldId id="731" r:id="rId51"/>
    <p:sldId id="732" r:id="rId52"/>
    <p:sldId id="741" r:id="rId53"/>
    <p:sldId id="729" r:id="rId54"/>
    <p:sldId id="727" r:id="rId55"/>
    <p:sldId id="740" r:id="rId56"/>
    <p:sldId id="747" r:id="rId57"/>
    <p:sldId id="738" r:id="rId58"/>
    <p:sldId id="739" r:id="rId59"/>
    <p:sldId id="608" r:id="rId60"/>
    <p:sldId id="688" r:id="rId61"/>
    <p:sldId id="712" r:id="rId62"/>
    <p:sldId id="713" r:id="rId63"/>
    <p:sldId id="715" r:id="rId64"/>
    <p:sldId id="714" r:id="rId65"/>
    <p:sldId id="756" r:id="rId66"/>
    <p:sldId id="690" r:id="rId67"/>
    <p:sldId id="333" r:id="rId68"/>
    <p:sldId id="767" r:id="rId69"/>
    <p:sldId id="328" r:id="rId70"/>
    <p:sldId id="749" r:id="rId71"/>
    <p:sldId id="691" r:id="rId72"/>
    <p:sldId id="645" r:id="rId73"/>
    <p:sldId id="278" r:id="rId74"/>
    <p:sldId id="593" r:id="rId75"/>
    <p:sldId id="730" r:id="rId76"/>
    <p:sldId id="585" r:id="rId77"/>
    <p:sldId id="287" r:id="rId78"/>
    <p:sldId id="770" r:id="rId79"/>
    <p:sldId id="768" r:id="rId80"/>
    <p:sldId id="746" r:id="rId81"/>
    <p:sldId id="748" r:id="rId82"/>
    <p:sldId id="352" r:id="rId83"/>
    <p:sldId id="353" r:id="rId84"/>
    <p:sldId id="354" r:id="rId85"/>
    <p:sldId id="355" r:id="rId86"/>
    <p:sldId id="356" r:id="rId87"/>
    <p:sldId id="357" r:id="rId88"/>
    <p:sldId id="769" r:id="rId89"/>
    <p:sldId id="358" r:id="rId90"/>
    <p:sldId id="359" r:id="rId91"/>
    <p:sldId id="360" r:id="rId92"/>
    <p:sldId id="361" r:id="rId93"/>
    <p:sldId id="362"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85"/>
    <p:restoredTop sz="96671"/>
  </p:normalViewPr>
  <p:slideViewPr>
    <p:cSldViewPr snapToGrid="0">
      <p:cViewPr varScale="1">
        <p:scale>
          <a:sx n="155" d="100"/>
          <a:sy n="155" d="100"/>
        </p:scale>
        <p:origin x="208" y="69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777f4d237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777f4d23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8DA7CE-C5D4-18B8-9DBC-F12A09E2D6FB}"/>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5189C83E-FB51-A11A-03C6-BA5B6FFA6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94662438-6330-ED3D-A007-277E660331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Spec</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Education</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Martin</a:t>
            </a:r>
          </a:p>
          <a:p>
            <a:r>
              <a:rPr lang="en-US" sz="1100" b="0" i="0" u="none" strike="noStrike" cap="none">
                <a:solidFill>
                  <a:srgbClr val="000000"/>
                </a:solidFill>
                <a:effectLst/>
                <a:latin typeface="Arial"/>
                <a:ea typeface="Arial"/>
                <a:cs typeface="Arial"/>
                <a:sym typeface="Arial"/>
              </a:rPr>
              <a:t>Balakrishna</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Telco</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Gergely</a:t>
            </a:r>
            <a:endParaRPr/>
          </a:p>
        </p:txBody>
      </p:sp>
    </p:spTree>
    <p:extLst>
      <p:ext uri="{BB962C8B-B14F-4D97-AF65-F5344CB8AC3E}">
        <p14:creationId xmlns:p14="http://schemas.microsoft.com/office/powerpoint/2010/main" val="400693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46.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7.png"/><Relationship Id="rId17" Type="http://schemas.openxmlformats.org/officeDocument/2006/relationships/image" Target="../media/image142.jpg"/><Relationship Id="rId25" Type="http://schemas.openxmlformats.org/officeDocument/2006/relationships/image" Target="../media/image150.png"/><Relationship Id="rId2" Type="http://schemas.openxmlformats.org/officeDocument/2006/relationships/hyperlink" Target="https://openchainproject.org/news/2025/05/15/monthly-2025-05-14" TargetMode="External"/><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9.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40.png"/><Relationship Id="rId23" Type="http://schemas.openxmlformats.org/officeDocument/2006/relationships/image" Target="../media/image148.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44.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9.png"/><Relationship Id="rId22" Type="http://schemas.openxmlformats.org/officeDocument/2006/relationships/image" Target="../media/image147.png"/></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6.png"/><Relationship Id="rId3"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3.png"/><Relationship Id="rId11" Type="http://schemas.openxmlformats.org/officeDocument/2006/relationships/image" Target="../media/image144.png"/><Relationship Id="rId5" Type="http://schemas.openxmlformats.org/officeDocument/2006/relationships/image" Target="../media/image153.png"/><Relationship Id="rId15" Type="http://schemas.openxmlformats.org/officeDocument/2006/relationships/image" Target="../media/image150.png"/><Relationship Id="rId10" Type="http://schemas.openxmlformats.org/officeDocument/2006/relationships/image" Target="../media/image140.png"/><Relationship Id="rId4" Type="http://schemas.openxmlformats.org/officeDocument/2006/relationships/image" Target="../media/image152.png"/><Relationship Id="rId9" Type="http://schemas.openxmlformats.org/officeDocument/2006/relationships/image" Target="../media/image139.png"/><Relationship Id="rId14" Type="http://schemas.openxmlformats.org/officeDocument/2006/relationships/image" Target="../media/image149.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hyperlink" Target="https://www.linkedin.com/in/chris-wood-phd-cissp-30222741/" TargetMode="External"/><Relationship Id="rId7" Type="http://schemas.openxmlformats.org/officeDocument/2006/relationships/hyperlink" Target="https://www.linkedin.com/in/marc-etienne-vargenau-b3814b55/"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58.jpeg"/><Relationship Id="rId5" Type="http://schemas.openxmlformats.org/officeDocument/2006/relationships/hyperlink" Target="https://www.linkedin.com/in/theipguru/" TargetMode="External"/><Relationship Id="rId4" Type="http://schemas.openxmlformats.org/officeDocument/2006/relationships/image" Target="../media/image157.jpeg"/><Relationship Id="rId9" Type="http://schemas.openxmlformats.org/officeDocument/2006/relationships/hyperlink" Target="https://openchainproject.org/processes#study-and-work-group"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65.png"/><Relationship Id="rId2" Type="http://schemas.openxmlformats.org/officeDocument/2006/relationships/image" Target="../media/image179.png"/><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5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3.xml"/><Relationship Id="rId5" Type="http://schemas.openxmlformats.org/officeDocument/2006/relationships/image" Target="../media/image190.png"/><Relationship Id="rId4" Type="http://schemas.openxmlformats.org/officeDocument/2006/relationships/image" Target="../media/image189.png"/></Relationships>
</file>

<file path=ppt/slides/_rels/slide5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7.jpg"/><Relationship Id="rId4" Type="http://schemas.openxmlformats.org/officeDocument/2006/relationships/image" Target="../media/image196.jpg"/></Relationships>
</file>

<file path=ppt/slides/_rels/slide6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0.jpg"/><Relationship Id="rId4" Type="http://schemas.openxmlformats.org/officeDocument/2006/relationships/hyperlink" Target="https://github.com/OpenChain-Project/SBOM-sg/blob/main/Cross-Industry-SBOM-Quality-Guide/en/Cross-Industry-SBOM-Quality-Guide.m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57.jpeg"/><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05.png"/></Relationships>
</file>

<file path=ppt/slides/_rels/slide8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07.png"/></Relationships>
</file>

<file path=ppt/slides/_rels/slide8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09.png"/></Relationships>
</file>

<file path=ppt/slides/_rels/slide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11.png"/></Relationships>
</file>

<file path=ppt/slides/_rels/slide8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13.png"/></Relationships>
</file>

<file path=ppt/slides/_rels/slide8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57.jpeg"/><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15.png"/></Relationships>
</file>

<file path=ppt/slides/_rels/slide9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17.png"/></Relationships>
</file>

<file path=ppt/slides/_rels/slide9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19.png"/></Relationships>
</file>

<file path=ppt/slides/_rels/slide9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0298-AFB9-B250-4068-176DAA305CD7}"/>
              </a:ext>
            </a:extLst>
          </p:cNvPr>
          <p:cNvSpPr>
            <a:spLocks noGrp="1"/>
          </p:cNvSpPr>
          <p:nvPr>
            <p:ph type="title"/>
          </p:nvPr>
        </p:nvSpPr>
        <p:spPr/>
        <p:txBody>
          <a:bodyPr>
            <a:normAutofit fontScale="90000"/>
          </a:bodyPr>
          <a:lstStyle/>
          <a:p>
            <a:r>
              <a:rPr lang="en-JP" dirty="0"/>
              <a:t>The Value of O</a:t>
            </a:r>
            <a:r>
              <a:rPr lang="en-US" dirty="0"/>
              <a:t>p</a:t>
            </a:r>
            <a:r>
              <a:rPr lang="en-JP" dirty="0"/>
              <a:t>en Source Software</a:t>
            </a:r>
          </a:p>
        </p:txBody>
      </p:sp>
      <p:sp>
        <p:nvSpPr>
          <p:cNvPr id="3" name="Text Placeholder 2">
            <a:extLst>
              <a:ext uri="{FF2B5EF4-FFF2-40B4-BE49-F238E27FC236}">
                <a16:creationId xmlns:a16="http://schemas.microsoft.com/office/drawing/2014/main" id="{0311ED22-8FCC-2003-287D-8A2CD35C4140}"/>
              </a:ext>
            </a:extLst>
          </p:cNvPr>
          <p:cNvSpPr>
            <a:spLocks noGrp="1"/>
          </p:cNvSpPr>
          <p:nvPr>
            <p:ph type="body" idx="1"/>
          </p:nvPr>
        </p:nvSpPr>
        <p:spPr/>
        <p:txBody>
          <a:bodyPr/>
          <a:lstStyle/>
          <a:p>
            <a:r>
              <a:rPr lang="en-US" dirty="0"/>
              <a:t>The supply-side value of widely-used OSS is $4.15 billion</a:t>
            </a:r>
          </a:p>
          <a:p>
            <a:endParaRPr lang="en-US" dirty="0"/>
          </a:p>
          <a:p>
            <a:r>
              <a:rPr lang="en-US" dirty="0"/>
              <a:t>The demand-side value is $8.8 trillion. </a:t>
            </a:r>
          </a:p>
          <a:p>
            <a:endParaRPr lang="en-US" dirty="0"/>
          </a:p>
          <a:p>
            <a:r>
              <a:rPr lang="en-US" dirty="0"/>
              <a:t>Companies would need to spend 3.5 times more on software if OSS did not exist.</a:t>
            </a:r>
            <a:endParaRPr lang="en-JP" dirty="0"/>
          </a:p>
        </p:txBody>
      </p:sp>
      <p:pic>
        <p:nvPicPr>
          <p:cNvPr id="7" name="Picture 6" descr="A logo with text on it&#10;&#10;AI-generated content may be incorrect.">
            <a:extLst>
              <a:ext uri="{FF2B5EF4-FFF2-40B4-BE49-F238E27FC236}">
                <a16:creationId xmlns:a16="http://schemas.microsoft.com/office/drawing/2014/main" id="{C3F6B032-1D4C-3886-02E9-8FC681963456}"/>
              </a:ext>
            </a:extLst>
          </p:cNvPr>
          <p:cNvPicPr>
            <a:picLocks noChangeAspect="1"/>
          </p:cNvPicPr>
          <p:nvPr/>
        </p:nvPicPr>
        <p:blipFill>
          <a:blip r:embed="rId2"/>
          <a:stretch>
            <a:fillRect/>
          </a:stretch>
        </p:blipFill>
        <p:spPr>
          <a:xfrm>
            <a:off x="5469165" y="3321359"/>
            <a:ext cx="3696607" cy="1843913"/>
          </a:xfrm>
          <a:prstGeom prst="rect">
            <a:avLst/>
          </a:prstGeom>
        </p:spPr>
      </p:pic>
      <p:pic>
        <p:nvPicPr>
          <p:cNvPr id="10" name="Picture 9">
            <a:extLst>
              <a:ext uri="{FF2B5EF4-FFF2-40B4-BE49-F238E27FC236}">
                <a16:creationId xmlns:a16="http://schemas.microsoft.com/office/drawing/2014/main" id="{872A44ED-0F8E-03A4-BDF0-C5833102039F}"/>
              </a:ext>
            </a:extLst>
          </p:cNvPr>
          <p:cNvPicPr>
            <a:picLocks noChangeAspect="1"/>
          </p:cNvPicPr>
          <p:nvPr/>
        </p:nvPicPr>
        <p:blipFill>
          <a:blip r:embed="rId3"/>
          <a:srcRect/>
          <a:stretch/>
        </p:blipFill>
        <p:spPr>
          <a:xfrm>
            <a:off x="7684407" y="0"/>
            <a:ext cx="1459593" cy="1459593"/>
          </a:xfrm>
          <a:prstGeom prst="rect">
            <a:avLst/>
          </a:prstGeom>
        </p:spPr>
      </p:pic>
    </p:spTree>
    <p:extLst>
      <p:ext uri="{BB962C8B-B14F-4D97-AF65-F5344CB8AC3E}">
        <p14:creationId xmlns:p14="http://schemas.microsoft.com/office/powerpoint/2010/main" val="223934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795-9CA8-37A7-09E7-998C95CF4671}"/>
              </a:ext>
            </a:extLst>
          </p:cNvPr>
          <p:cNvSpPr>
            <a:spLocks noGrp="1"/>
          </p:cNvSpPr>
          <p:nvPr>
            <p:ph type="title"/>
          </p:nvPr>
        </p:nvSpPr>
        <p:spPr/>
        <p:txBody>
          <a:bodyPr>
            <a:normAutofit fontScale="90000"/>
          </a:bodyPr>
          <a:lstStyle/>
          <a:p>
            <a:r>
              <a:rPr lang="en-JP" dirty="0"/>
              <a:t>So, Inevitably…</a:t>
            </a:r>
          </a:p>
        </p:txBody>
      </p:sp>
      <p:pic>
        <p:nvPicPr>
          <p:cNvPr id="5" name="Picture 4" descr="A screenshot of a computer&#10;&#10;AI-generated content may be incorrect.">
            <a:extLst>
              <a:ext uri="{FF2B5EF4-FFF2-40B4-BE49-F238E27FC236}">
                <a16:creationId xmlns:a16="http://schemas.microsoft.com/office/drawing/2014/main" id="{61DA055F-7217-28CF-3271-2A49B55D22C0}"/>
              </a:ext>
            </a:extLst>
          </p:cNvPr>
          <p:cNvPicPr>
            <a:picLocks noChangeAspect="1"/>
          </p:cNvPicPr>
          <p:nvPr/>
        </p:nvPicPr>
        <p:blipFill>
          <a:blip r:embed="rId2"/>
          <a:stretch>
            <a:fillRect/>
          </a:stretch>
        </p:blipFill>
        <p:spPr>
          <a:xfrm>
            <a:off x="2125401" y="2624799"/>
            <a:ext cx="4316735" cy="2445603"/>
          </a:xfrm>
          <a:prstGeom prst="rect">
            <a:avLst/>
          </a:prstGeom>
          <a:effectLst>
            <a:outerShdw blurRad="63500" sx="102000" sy="102000" algn="ctr" rotWithShape="0">
              <a:prstClr val="black">
                <a:alpha val="40000"/>
              </a:prstClr>
            </a:outerShdw>
          </a:effectLst>
        </p:spPr>
      </p:pic>
      <p:pic>
        <p:nvPicPr>
          <p:cNvPr id="7" name="Picture 6" descr="A person sitting on a chair with a computer&#10;&#10;AI-generated content may be incorrect.">
            <a:extLst>
              <a:ext uri="{FF2B5EF4-FFF2-40B4-BE49-F238E27FC236}">
                <a16:creationId xmlns:a16="http://schemas.microsoft.com/office/drawing/2014/main" id="{0BB43805-539F-AD73-46AC-A7985F056638}"/>
              </a:ext>
            </a:extLst>
          </p:cNvPr>
          <p:cNvPicPr>
            <a:picLocks noChangeAspect="1"/>
          </p:cNvPicPr>
          <p:nvPr/>
        </p:nvPicPr>
        <p:blipFill>
          <a:blip r:embed="rId3"/>
          <a:stretch>
            <a:fillRect/>
          </a:stretch>
        </p:blipFill>
        <p:spPr>
          <a:xfrm>
            <a:off x="6518336" y="25801"/>
            <a:ext cx="2625664" cy="3821800"/>
          </a:xfrm>
          <a:prstGeom prst="rect">
            <a:avLst/>
          </a:prstGeom>
          <a:effectLst>
            <a:outerShdw blurRad="63500" sx="102000" sy="102000" algn="ctr" rotWithShape="0">
              <a:prstClr val="black">
                <a:alpha val="40000"/>
              </a:prstClr>
            </a:outerShdw>
          </a:effectLst>
        </p:spPr>
      </p:pic>
      <p:pic>
        <p:nvPicPr>
          <p:cNvPr id="9" name="Picture 8" descr="A screenshot of a project&#10;&#10;AI-generated content may be incorrect.">
            <a:extLst>
              <a:ext uri="{FF2B5EF4-FFF2-40B4-BE49-F238E27FC236}">
                <a16:creationId xmlns:a16="http://schemas.microsoft.com/office/drawing/2014/main" id="{11204062-5E04-0442-069D-CA255CA447F8}"/>
              </a:ext>
            </a:extLst>
          </p:cNvPr>
          <p:cNvPicPr>
            <a:picLocks noChangeAspect="1"/>
          </p:cNvPicPr>
          <p:nvPr/>
        </p:nvPicPr>
        <p:blipFill>
          <a:blip r:embed="rId4"/>
          <a:stretch>
            <a:fillRect/>
          </a:stretch>
        </p:blipFill>
        <p:spPr>
          <a:xfrm>
            <a:off x="1" y="1199504"/>
            <a:ext cx="6442136" cy="13304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7302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CAE7A-964E-D700-97E7-F57D0588D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0B92-90CC-2CB4-D515-C307B7408023}"/>
              </a:ext>
            </a:extLst>
          </p:cNvPr>
          <p:cNvSpPr>
            <a:spLocks noGrp="1"/>
          </p:cNvSpPr>
          <p:nvPr>
            <p:ph type="ctrTitle"/>
          </p:nvPr>
        </p:nvSpPr>
        <p:spPr>
          <a:xfrm>
            <a:off x="598100" y="1226378"/>
            <a:ext cx="6378700" cy="1894500"/>
          </a:xfrm>
        </p:spPr>
        <p:txBody>
          <a:bodyPr>
            <a:normAutofit fontScale="90000"/>
          </a:bodyPr>
          <a:lstStyle/>
          <a:p>
            <a:r>
              <a:rPr lang="en-US" dirty="0"/>
              <a:t>We Needed To Improve Trust In The Supply Chain</a:t>
            </a:r>
          </a:p>
        </p:txBody>
      </p:sp>
    </p:spTree>
    <p:extLst>
      <p:ext uri="{BB962C8B-B14F-4D97-AF65-F5344CB8AC3E}">
        <p14:creationId xmlns:p14="http://schemas.microsoft.com/office/powerpoint/2010/main" val="153913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837B-DC9E-379D-98D3-A700D8699E79}"/>
              </a:ext>
            </a:extLst>
          </p:cNvPr>
          <p:cNvSpPr>
            <a:spLocks noGrp="1"/>
          </p:cNvSpPr>
          <p:nvPr>
            <p:ph type="title"/>
          </p:nvPr>
        </p:nvSpPr>
        <p:spPr/>
        <p:txBody>
          <a:bodyPr>
            <a:normAutofit fontScale="90000"/>
          </a:bodyPr>
          <a:lstStyle/>
          <a:p>
            <a:r>
              <a:rPr lang="en-JP" dirty="0"/>
              <a:t>Projects Working On This Emerged…</a:t>
            </a:r>
          </a:p>
        </p:txBody>
      </p:sp>
      <p:pic>
        <p:nvPicPr>
          <p:cNvPr id="5" name="Graphic 4">
            <a:extLst>
              <a:ext uri="{FF2B5EF4-FFF2-40B4-BE49-F238E27FC236}">
                <a16:creationId xmlns:a16="http://schemas.microsoft.com/office/drawing/2014/main" id="{608BF452-E2D5-D280-F3BD-2DE03C291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533" y="2122564"/>
            <a:ext cx="3363136" cy="898372"/>
          </a:xfrm>
          <a:prstGeom prst="rect">
            <a:avLst/>
          </a:prstGeom>
        </p:spPr>
      </p:pic>
      <p:pic>
        <p:nvPicPr>
          <p:cNvPr id="7" name="Picture 6" descr="A logo with blue and orange circles&#10;&#10;AI-generated content may be incorrect.">
            <a:extLst>
              <a:ext uri="{FF2B5EF4-FFF2-40B4-BE49-F238E27FC236}">
                <a16:creationId xmlns:a16="http://schemas.microsoft.com/office/drawing/2014/main" id="{7D494920-D0DA-72F3-DED3-F2BE9AED57E3}"/>
              </a:ext>
            </a:extLst>
          </p:cNvPr>
          <p:cNvPicPr>
            <a:picLocks noChangeAspect="1"/>
          </p:cNvPicPr>
          <p:nvPr/>
        </p:nvPicPr>
        <p:blipFill>
          <a:blip r:embed="rId4"/>
          <a:stretch>
            <a:fillRect/>
          </a:stretch>
        </p:blipFill>
        <p:spPr>
          <a:xfrm>
            <a:off x="5053332" y="1628275"/>
            <a:ext cx="2942825" cy="1684348"/>
          </a:xfrm>
          <a:prstGeom prst="rect">
            <a:avLst/>
          </a:prstGeom>
        </p:spPr>
      </p:pic>
      <p:sp>
        <p:nvSpPr>
          <p:cNvPr id="10" name="TextBox 9">
            <a:extLst>
              <a:ext uri="{FF2B5EF4-FFF2-40B4-BE49-F238E27FC236}">
                <a16:creationId xmlns:a16="http://schemas.microsoft.com/office/drawing/2014/main" id="{05A0E9C2-50D8-1DCF-CB02-BD8E25BD7521}"/>
              </a:ext>
            </a:extLst>
          </p:cNvPr>
          <p:cNvSpPr txBox="1"/>
          <p:nvPr/>
        </p:nvSpPr>
        <p:spPr>
          <a:xfrm>
            <a:off x="1710031" y="3615320"/>
            <a:ext cx="1398140" cy="307777"/>
          </a:xfrm>
          <a:prstGeom prst="rect">
            <a:avLst/>
          </a:prstGeom>
          <a:noFill/>
        </p:spPr>
        <p:txBody>
          <a:bodyPr wrap="none" rtlCol="0">
            <a:spAutoFit/>
          </a:bodyPr>
          <a:lstStyle/>
          <a:p>
            <a:r>
              <a:rPr lang="en-JP" dirty="0"/>
              <a:t>2010 onward…</a:t>
            </a:r>
          </a:p>
        </p:txBody>
      </p:sp>
      <p:sp>
        <p:nvSpPr>
          <p:cNvPr id="11" name="TextBox 10">
            <a:extLst>
              <a:ext uri="{FF2B5EF4-FFF2-40B4-BE49-F238E27FC236}">
                <a16:creationId xmlns:a16="http://schemas.microsoft.com/office/drawing/2014/main" id="{18AF2BB1-B26D-842A-C6DA-418B94701D71}"/>
              </a:ext>
            </a:extLst>
          </p:cNvPr>
          <p:cNvSpPr txBox="1"/>
          <p:nvPr/>
        </p:nvSpPr>
        <p:spPr>
          <a:xfrm>
            <a:off x="5825674" y="3615319"/>
            <a:ext cx="1398140" cy="307777"/>
          </a:xfrm>
          <a:prstGeom prst="rect">
            <a:avLst/>
          </a:prstGeom>
          <a:noFill/>
        </p:spPr>
        <p:txBody>
          <a:bodyPr wrap="none" rtlCol="0">
            <a:spAutoFit/>
          </a:bodyPr>
          <a:lstStyle/>
          <a:p>
            <a:r>
              <a:rPr lang="en-JP" dirty="0"/>
              <a:t>2015 onward…</a:t>
            </a:r>
          </a:p>
        </p:txBody>
      </p:sp>
    </p:spTree>
    <p:extLst>
      <p:ext uri="{BB962C8B-B14F-4D97-AF65-F5344CB8AC3E}">
        <p14:creationId xmlns:p14="http://schemas.microsoft.com/office/powerpoint/2010/main" val="227841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54BD-5729-240E-ACFA-5F9DF1DF0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D66D5-5274-20ED-568A-F0EFDBB73F1C}"/>
              </a:ext>
            </a:extLst>
          </p:cNvPr>
          <p:cNvSpPr>
            <a:spLocks noGrp="1"/>
          </p:cNvSpPr>
          <p:nvPr>
            <p:ph type="title"/>
          </p:nvPr>
        </p:nvSpPr>
        <p:spPr/>
        <p:txBody>
          <a:bodyPr>
            <a:normAutofit fontScale="90000"/>
          </a:bodyPr>
          <a:lstStyle/>
          <a:p>
            <a:r>
              <a:rPr lang="en-JP" dirty="0"/>
              <a:t>OpenChain Makes Guides, Specs, Standards… +</a:t>
            </a:r>
          </a:p>
        </p:txBody>
      </p:sp>
      <p:sp>
        <p:nvSpPr>
          <p:cNvPr id="3" name="Text Placeholder 2">
            <a:extLst>
              <a:ext uri="{FF2B5EF4-FFF2-40B4-BE49-F238E27FC236}">
                <a16:creationId xmlns:a16="http://schemas.microsoft.com/office/drawing/2014/main" id="{20CDAB0E-DB67-1D41-5E1C-631462184B24}"/>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F6C5C520-7EC0-5803-3DEA-C9C91F335500}"/>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F57486B6-C0F3-CA00-0273-DA415021B6A7}"/>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A0214C43-F36F-95D4-52A8-F8B1DA4F5AE2}"/>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A55A4E29-9180-5F04-4BC9-41C0BA30B797}"/>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755EC531-C63B-BFFA-2150-D8DD9111D89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2936681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24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1360309" y="1017800"/>
            <a:ext cx="6423381" cy="3136396"/>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Work Groups</a:t>
            </a:r>
            <a:endParaRPr dirty="0"/>
          </a:p>
        </p:txBody>
      </p:sp>
      <p:sp>
        <p:nvSpPr>
          <p:cNvPr id="391" name="Google Shape;391;g2e62ad20c76_0_182"/>
          <p:cNvSpPr txBox="1"/>
          <p:nvPr/>
        </p:nvSpPr>
        <p:spPr>
          <a:xfrm>
            <a:off x="4829014" y="1264744"/>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Meridian 22 (Sept 2025~)</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219925" y="1272452"/>
            <a:ext cx="2352075"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SBOM (July 2024~)</a:t>
            </a:r>
          </a:p>
          <a:p>
            <a:pPr lvl="0">
              <a:spcBef>
                <a:spcPts val="1067"/>
              </a:spcBef>
            </a:pPr>
            <a:r>
              <a:rPr lang="en-US" sz="1050" b="1"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Automotive (Summer 2019~)</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Telco (Spring 2021~)</a:t>
            </a:r>
            <a:endParaRPr lang="en-US" sz="1050" b="1" dirty="0">
              <a:solidFill>
                <a:schemeClr val="dk1"/>
              </a:solidFill>
              <a:latin typeface="Open Sans ExtraBold" pitchFamily="2" charset="0"/>
              <a:ea typeface="Open Sans ExtraBold" pitchFamily="2" charset="0"/>
              <a:cs typeface="Open Sans ExtraBold" pitchFamily="2" charset="0"/>
              <a:sym typeface="Open Sans"/>
            </a:endParaRPr>
          </a:p>
          <a:p>
            <a:pPr>
              <a:spcBef>
                <a:spcPts val="1067"/>
              </a:spcBef>
            </a:pP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7344000" y="3343500"/>
            <a:ext cx="1800000" cy="18000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71CE0-CDA4-8C46-438D-0C2F15FB9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07BE9-07EB-A7F6-B67D-7602D88C203A}"/>
              </a:ext>
            </a:extLst>
          </p:cNvPr>
          <p:cNvSpPr>
            <a:spLocks noGrp="1"/>
          </p:cNvSpPr>
          <p:nvPr>
            <p:ph type="title"/>
          </p:nvPr>
        </p:nvSpPr>
        <p:spPr/>
        <p:txBody>
          <a:bodyPr>
            <a:normAutofit fontScale="90000"/>
          </a:bodyPr>
          <a:lstStyle/>
          <a:p>
            <a:r>
              <a:rPr lang="en-JP" dirty="0"/>
              <a:t>24 Global Ambassadors Supporting Our Work</a:t>
            </a:r>
          </a:p>
        </p:txBody>
      </p:sp>
      <p:pic>
        <p:nvPicPr>
          <p:cNvPr id="4" name="Picture 3" descr="A group of people with penguins&#10;&#10;AI-generated content may be incorrect.">
            <a:extLst>
              <a:ext uri="{FF2B5EF4-FFF2-40B4-BE49-F238E27FC236}">
                <a16:creationId xmlns:a16="http://schemas.microsoft.com/office/drawing/2014/main" id="{110EA1A1-1C87-3B70-450E-5D83314399DF}"/>
              </a:ext>
            </a:extLst>
          </p:cNvPr>
          <p:cNvPicPr>
            <a:picLocks noChangeAspect="1"/>
          </p:cNvPicPr>
          <p:nvPr/>
        </p:nvPicPr>
        <p:blipFill>
          <a:blip r:embed="rId2"/>
          <a:srcRect t="24077"/>
          <a:stretch>
            <a:fillRect/>
          </a:stretch>
        </p:blipFill>
        <p:spPr>
          <a:xfrm>
            <a:off x="120584" y="1397056"/>
            <a:ext cx="8902832" cy="2754351"/>
          </a:xfrm>
          <a:prstGeom prst="rect">
            <a:avLst/>
          </a:prstGeom>
          <a:ln>
            <a:solidFill>
              <a:schemeClr val="bg1"/>
            </a:solidFill>
          </a:ln>
        </p:spPr>
      </p:pic>
    </p:spTree>
    <p:extLst>
      <p:ext uri="{BB962C8B-B14F-4D97-AF65-F5344CB8AC3E}">
        <p14:creationId xmlns:p14="http://schemas.microsoft.com/office/powerpoint/2010/main" val="861722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3777f4d237c_0_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Current Community Chairs</a:t>
            </a:r>
            <a:endParaRPr dirty="0"/>
          </a:p>
        </p:txBody>
      </p:sp>
      <p:sp>
        <p:nvSpPr>
          <p:cNvPr id="341" name="Google Shape;341;g3777f4d237c_0_15"/>
          <p:cNvSpPr txBox="1">
            <a:spLocks noGrp="1"/>
          </p:cNvSpPr>
          <p:nvPr>
            <p:ph type="body" idx="1"/>
          </p:nvPr>
        </p:nvSpPr>
        <p:spPr>
          <a:xfrm>
            <a:off x="1619794" y="1266450"/>
            <a:ext cx="7181156" cy="3339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Global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AI		Dave Marr, Qualcomm and Matthew Crawford, Arm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Automotive		Masato Endo, Toyota</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Education 		Martin Yagi, First Light Fusion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SBOM 		Norio </a:t>
            </a:r>
            <a:r>
              <a:rPr lang="en-US" dirty="0" err="1">
                <a:latin typeface="Open Sans" panose="020B0606030504020204" pitchFamily="34" charset="0"/>
                <a:ea typeface="Open Sans" panose="020B0606030504020204" pitchFamily="34" charset="0"/>
                <a:cs typeface="Open Sans" panose="020B0606030504020204" pitchFamily="34" charset="0"/>
              </a:rPr>
              <a:t>Kobota</a:t>
            </a:r>
            <a:r>
              <a:rPr lang="en-US" dirty="0">
                <a:latin typeface="Open Sans" panose="020B0606030504020204" pitchFamily="34" charset="0"/>
                <a:ea typeface="Open Sans" panose="020B0606030504020204" pitchFamily="34" charset="0"/>
                <a:cs typeface="Open Sans" panose="020B0606030504020204" pitchFamily="34" charset="0"/>
              </a:rPr>
              <a:t>, Sony</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Specification		Chris Wood, Lockheed Martin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Tooling		Oliver Fendt, Siemens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Telco		Marc-Etienne </a:t>
            </a:r>
            <a:r>
              <a:rPr lang="en-US" dirty="0" err="1">
                <a:latin typeface="Open Sans" panose="020B0606030504020204" pitchFamily="34" charset="0"/>
                <a:ea typeface="Open Sans" panose="020B0606030504020204" pitchFamily="34" charset="0"/>
                <a:cs typeface="Open Sans" panose="020B0606030504020204" pitchFamily="34" charset="0"/>
              </a:rPr>
              <a:t>Vargenau</a:t>
            </a:r>
            <a:r>
              <a:rPr lang="en-US" dirty="0">
                <a:latin typeface="Open Sans" panose="020B0606030504020204" pitchFamily="34" charset="0"/>
                <a:ea typeface="Open Sans" panose="020B0606030504020204" pitchFamily="34" charset="0"/>
                <a:cs typeface="Open Sans" panose="020B0606030504020204" pitchFamily="34" charset="0"/>
              </a:rPr>
              <a:t>, Nokia</a:t>
            </a:r>
            <a:endParaRPr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Regional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China 		Zhenhua Sun, ByteDance</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Germany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i="1"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Japan 		Ayumi Watanabe, Hitachi Solutions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Korea		</a:t>
            </a:r>
            <a:r>
              <a:rPr lang="en-US" dirty="0" err="1">
                <a:latin typeface="Open Sans" panose="020B0606030504020204" pitchFamily="34" charset="0"/>
                <a:ea typeface="Open Sans" panose="020B0606030504020204" pitchFamily="34" charset="0"/>
                <a:cs typeface="Open Sans" panose="020B0606030504020204" pitchFamily="34" charset="0"/>
              </a:rPr>
              <a:t>Haksung</a:t>
            </a:r>
            <a:r>
              <a:rPr lang="en-US" dirty="0">
                <a:latin typeface="Open Sans" panose="020B0606030504020204" pitchFamily="34" charset="0"/>
                <a:ea typeface="Open Sans" panose="020B0606030504020204" pitchFamily="34" charset="0"/>
                <a:cs typeface="Open Sans" panose="020B0606030504020204" pitchFamily="34" charset="0"/>
              </a:rPr>
              <a:t> Jang, SK Telecom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India		Buji K. Nair</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Taiwan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73B729D-1D4A-8241-8BEC-6878684E176D}"/>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EA3F3468-9DF3-9D3D-351A-F7E4A0DC0104}"/>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Welcome 2025/2026 Chairs: Spec, Education and Telco!</a:t>
            </a:r>
            <a:endParaRPr dirty="0">
              <a:solidFill>
                <a:schemeClr val="tx1"/>
              </a:solidFill>
            </a:endParaRPr>
          </a:p>
        </p:txBody>
      </p:sp>
      <p:sp>
        <p:nvSpPr>
          <p:cNvPr id="587" name="Google Shape;587;p58">
            <a:extLst>
              <a:ext uri="{FF2B5EF4-FFF2-40B4-BE49-F238E27FC236}">
                <a16:creationId xmlns:a16="http://schemas.microsoft.com/office/drawing/2014/main" id="{0C9C081D-5C63-C31C-E26B-2E31CE62FA8B}"/>
              </a:ext>
            </a:extLst>
          </p:cNvPr>
          <p:cNvSpPr txBox="1">
            <a:spLocks noGrp="1"/>
          </p:cNvSpPr>
          <p:nvPr>
            <p:ph type="body" idx="4294967295"/>
          </p:nvPr>
        </p:nvSpPr>
        <p:spPr>
          <a:xfrm>
            <a:off x="281131" y="3031527"/>
            <a:ext cx="2762181" cy="918681"/>
          </a:xfrm>
          <a:prstGeom prst="rect">
            <a:avLst/>
          </a:prstGeom>
          <a:noFill/>
          <a:ln>
            <a:noFill/>
          </a:ln>
        </p:spPr>
        <p:txBody>
          <a:bodyPr spcFirstLastPara="1" wrap="square" lIns="91425" tIns="91425" rIns="91425" bIns="91425" anchor="t" anchorCtr="0">
            <a:noAutofit/>
          </a:bodyPr>
          <a:lstStyle/>
          <a:p>
            <a:pPr marL="131445" lvl="0" indent="0" algn="ctr" rtl="0">
              <a:spcBef>
                <a:spcPts val="0"/>
              </a:spcBef>
              <a:spcAft>
                <a:spcPts val="0"/>
              </a:spcAft>
              <a:buSzPct val="100000"/>
              <a:buNone/>
            </a:pPr>
            <a:r>
              <a:rPr lang="en-US" sz="1200" dirty="0">
                <a:latin typeface="Josefin Sans" pitchFamily="2" charset="77"/>
              </a:rPr>
              <a:t>Specification Chair:</a:t>
            </a:r>
            <a:br>
              <a:rPr lang="en-US" sz="1200" dirty="0">
                <a:latin typeface="Josefin Sans" pitchFamily="2" charset="77"/>
              </a:rPr>
            </a:br>
            <a:r>
              <a:rPr lang="en-US" sz="1200" dirty="0">
                <a:latin typeface="Josefin Sans" pitchFamily="2" charset="77"/>
                <a:hlinkClick r:id="rId3"/>
              </a:rPr>
              <a:t>Chris Wood, Lockheed Martin</a:t>
            </a:r>
            <a:br>
              <a:rPr lang="en-US" sz="1200" dirty="0">
                <a:latin typeface="Josefin Sans" pitchFamily="2" charset="77"/>
              </a:rPr>
            </a:br>
            <a:r>
              <a:rPr lang="en-US" sz="1200" dirty="0">
                <a:latin typeface="Josefin Sans" pitchFamily="2" charset="77"/>
              </a:rPr>
              <a:t>(4</a:t>
            </a:r>
            <a:r>
              <a:rPr lang="en-US" sz="1200" baseline="30000" dirty="0">
                <a:latin typeface="Josefin Sans" pitchFamily="2" charset="77"/>
              </a:rPr>
              <a:t>th</a:t>
            </a:r>
            <a:r>
              <a:rPr lang="en-US" sz="1200" dirty="0">
                <a:latin typeface="Josefin Sans" pitchFamily="2" charset="77"/>
              </a:rPr>
              <a:t> term)</a:t>
            </a:r>
            <a:endParaRPr sz="1200" dirty="0">
              <a:latin typeface="Josefin Sans" pitchFamily="2" charset="77"/>
            </a:endParaRPr>
          </a:p>
        </p:txBody>
      </p:sp>
      <p:pic>
        <p:nvPicPr>
          <p:cNvPr id="3" name="Picture 2" descr="A person in a suit and tie&#10;&#10;AI-generated content may be incorrect.">
            <a:extLst>
              <a:ext uri="{FF2B5EF4-FFF2-40B4-BE49-F238E27FC236}">
                <a16:creationId xmlns:a16="http://schemas.microsoft.com/office/drawing/2014/main" id="{3461A87A-939A-E5BF-1A06-C662F6F0C40F}"/>
              </a:ext>
            </a:extLst>
          </p:cNvPr>
          <p:cNvPicPr>
            <a:picLocks noChangeAspect="1"/>
          </p:cNvPicPr>
          <p:nvPr/>
        </p:nvPicPr>
        <p:blipFill>
          <a:blip r:embed="rId4"/>
          <a:stretch>
            <a:fillRect/>
          </a:stretch>
        </p:blipFill>
        <p:spPr>
          <a:xfrm>
            <a:off x="1056132" y="1786429"/>
            <a:ext cx="1212180" cy="1212180"/>
          </a:xfrm>
          <a:prstGeom prst="rect">
            <a:avLst/>
          </a:prstGeom>
        </p:spPr>
      </p:pic>
      <p:sp>
        <p:nvSpPr>
          <p:cNvPr id="4" name="Google Shape;587;p58">
            <a:extLst>
              <a:ext uri="{FF2B5EF4-FFF2-40B4-BE49-F238E27FC236}">
                <a16:creationId xmlns:a16="http://schemas.microsoft.com/office/drawing/2014/main" id="{9FFB771D-9ADD-A9E3-452E-9DD3B7CE245D}"/>
              </a:ext>
            </a:extLst>
          </p:cNvPr>
          <p:cNvSpPr txBox="1">
            <a:spLocks/>
          </p:cNvSpPr>
          <p:nvPr/>
        </p:nvSpPr>
        <p:spPr>
          <a:xfrm>
            <a:off x="3167587" y="3031527"/>
            <a:ext cx="2762181" cy="735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Education Chair:</a:t>
            </a:r>
            <a:br>
              <a:rPr lang="en-US" sz="1200" dirty="0"/>
            </a:br>
            <a:r>
              <a:rPr lang="en-US" sz="1200" dirty="0">
                <a:hlinkClick r:id="rId5"/>
              </a:rPr>
              <a:t>Martin Yagi, First Light Fusion</a:t>
            </a:r>
            <a:endParaRPr lang="en-US" sz="1200" dirty="0"/>
          </a:p>
        </p:txBody>
      </p:sp>
      <p:pic>
        <p:nvPicPr>
          <p:cNvPr id="5" name="Picture 4">
            <a:extLst>
              <a:ext uri="{FF2B5EF4-FFF2-40B4-BE49-F238E27FC236}">
                <a16:creationId xmlns:a16="http://schemas.microsoft.com/office/drawing/2014/main" id="{871164D0-7AE4-984A-F331-3B9BE348AC59}"/>
              </a:ext>
            </a:extLst>
          </p:cNvPr>
          <p:cNvPicPr>
            <a:picLocks noChangeAspect="1"/>
          </p:cNvPicPr>
          <p:nvPr/>
        </p:nvPicPr>
        <p:blipFill>
          <a:blip r:embed="rId6"/>
          <a:srcRect/>
          <a:stretch/>
        </p:blipFill>
        <p:spPr>
          <a:xfrm>
            <a:off x="3942588" y="1786429"/>
            <a:ext cx="1212180" cy="1212180"/>
          </a:xfrm>
          <a:prstGeom prst="rect">
            <a:avLst/>
          </a:prstGeom>
        </p:spPr>
      </p:pic>
      <p:sp>
        <p:nvSpPr>
          <p:cNvPr id="6" name="Google Shape;587;p58">
            <a:extLst>
              <a:ext uri="{FF2B5EF4-FFF2-40B4-BE49-F238E27FC236}">
                <a16:creationId xmlns:a16="http://schemas.microsoft.com/office/drawing/2014/main" id="{6E3ACAA9-2ED2-1F05-DB17-57AB300B20CD}"/>
              </a:ext>
            </a:extLst>
          </p:cNvPr>
          <p:cNvSpPr txBox="1">
            <a:spLocks/>
          </p:cNvSpPr>
          <p:nvPr/>
        </p:nvSpPr>
        <p:spPr>
          <a:xfrm>
            <a:off x="6054043" y="3031527"/>
            <a:ext cx="2762181" cy="918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Telco Chair:</a:t>
            </a:r>
            <a:br>
              <a:rPr lang="en-US" sz="1200" dirty="0"/>
            </a:br>
            <a:r>
              <a:rPr lang="en-US" sz="1200" dirty="0">
                <a:hlinkClick r:id="rId7"/>
              </a:rPr>
              <a:t>Marc-Etienne Vargenau, Nokia</a:t>
            </a:r>
            <a:endParaRPr lang="en-US" sz="1200" dirty="0"/>
          </a:p>
          <a:p>
            <a:pPr marL="131445" indent="0" algn="ctr">
              <a:buSzPct val="100000"/>
              <a:buFont typeface="Josefin Sans Medium"/>
              <a:buNone/>
            </a:pPr>
            <a:r>
              <a:rPr lang="en-US" sz="1200" dirty="0"/>
              <a:t>(3</a:t>
            </a:r>
            <a:r>
              <a:rPr lang="en-US" sz="1200" baseline="30000" dirty="0"/>
              <a:t>rd</a:t>
            </a:r>
            <a:r>
              <a:rPr lang="en-US" sz="1200" dirty="0"/>
              <a:t> term)</a:t>
            </a:r>
          </a:p>
        </p:txBody>
      </p:sp>
      <p:pic>
        <p:nvPicPr>
          <p:cNvPr id="7" name="Picture 6">
            <a:extLst>
              <a:ext uri="{FF2B5EF4-FFF2-40B4-BE49-F238E27FC236}">
                <a16:creationId xmlns:a16="http://schemas.microsoft.com/office/drawing/2014/main" id="{00B5211E-1C1C-B52C-AAF0-27E9DD5C87F3}"/>
              </a:ext>
            </a:extLst>
          </p:cNvPr>
          <p:cNvPicPr>
            <a:picLocks noChangeAspect="1"/>
          </p:cNvPicPr>
          <p:nvPr/>
        </p:nvPicPr>
        <p:blipFill>
          <a:blip r:embed="rId8"/>
          <a:srcRect/>
          <a:stretch/>
        </p:blipFill>
        <p:spPr>
          <a:xfrm>
            <a:off x="6829044" y="1786429"/>
            <a:ext cx="1212180" cy="1212180"/>
          </a:xfrm>
          <a:prstGeom prst="rect">
            <a:avLst/>
          </a:prstGeom>
        </p:spPr>
      </p:pic>
      <p:sp>
        <p:nvSpPr>
          <p:cNvPr id="10" name="Google Shape;587;p58">
            <a:extLst>
              <a:ext uri="{FF2B5EF4-FFF2-40B4-BE49-F238E27FC236}">
                <a16:creationId xmlns:a16="http://schemas.microsoft.com/office/drawing/2014/main" id="{E84FD399-612E-5480-D4D9-F015B5080183}"/>
              </a:ext>
            </a:extLst>
          </p:cNvPr>
          <p:cNvSpPr txBox="1">
            <a:spLocks/>
          </p:cNvSpPr>
          <p:nvPr/>
        </p:nvSpPr>
        <p:spPr>
          <a:xfrm>
            <a:off x="3190879" y="4724266"/>
            <a:ext cx="2762181" cy="32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a:hlinkClick r:id="rId9"/>
              </a:rPr>
              <a:t>Election Process Overview</a:t>
            </a:r>
            <a:endParaRPr lang="en-US" sz="1200"/>
          </a:p>
        </p:txBody>
      </p:sp>
    </p:spTree>
    <p:extLst>
      <p:ext uri="{BB962C8B-B14F-4D97-AF65-F5344CB8AC3E}">
        <p14:creationId xmlns:p14="http://schemas.microsoft.com/office/powerpoint/2010/main" val="908270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
        <p:nvSpPr>
          <p:cNvPr id="4" name="TextBox 3">
            <a:extLst>
              <a:ext uri="{FF2B5EF4-FFF2-40B4-BE49-F238E27FC236}">
                <a16:creationId xmlns:a16="http://schemas.microsoft.com/office/drawing/2014/main" id="{9119E081-FBB1-ED9B-3A64-D0A69B8AAD29}"/>
              </a:ext>
            </a:extLst>
          </p:cNvPr>
          <p:cNvSpPr txBox="1"/>
          <p:nvPr/>
        </p:nvSpPr>
        <p:spPr>
          <a:xfrm>
            <a:off x="311700" y="1292906"/>
            <a:ext cx="2023311" cy="307777"/>
          </a:xfrm>
          <a:prstGeom prst="rect">
            <a:avLst/>
          </a:prstGeom>
          <a:noFill/>
        </p:spPr>
        <p:txBody>
          <a:bodyPr wrap="none" rtlCol="0">
            <a:spAutoFit/>
          </a:bodyPr>
          <a:lstStyle/>
          <a:p>
            <a:r>
              <a:rPr lang="en-JP" dirty="0"/>
              <a:t>4.5 out of 5 star rating!</a:t>
            </a:r>
          </a:p>
        </p:txBody>
      </p:sp>
      <p:sp>
        <p:nvSpPr>
          <p:cNvPr id="5" name="TextBox 4">
            <a:extLst>
              <a:ext uri="{FF2B5EF4-FFF2-40B4-BE49-F238E27FC236}">
                <a16:creationId xmlns:a16="http://schemas.microsoft.com/office/drawing/2014/main" id="{E51041EF-49FE-06FD-1038-CBCDB9A20591}"/>
              </a:ext>
            </a:extLst>
          </p:cNvPr>
          <p:cNvSpPr txBox="1"/>
          <p:nvPr/>
        </p:nvSpPr>
        <p:spPr>
          <a:xfrm>
            <a:off x="311700" y="3206635"/>
            <a:ext cx="2023311" cy="307777"/>
          </a:xfrm>
          <a:prstGeom prst="rect">
            <a:avLst/>
          </a:prstGeom>
          <a:noFill/>
        </p:spPr>
        <p:txBody>
          <a:bodyPr wrap="none" rtlCol="0">
            <a:spAutoFit/>
          </a:bodyPr>
          <a:lstStyle/>
          <a:p>
            <a:r>
              <a:rPr lang="en-JP" dirty="0"/>
              <a:t>4.6 out of 5 star rating!</a:t>
            </a:r>
          </a:p>
        </p:txBody>
      </p:sp>
      <p:sp>
        <p:nvSpPr>
          <p:cNvPr id="7" name="Right Arrow 6">
            <a:extLst>
              <a:ext uri="{FF2B5EF4-FFF2-40B4-BE49-F238E27FC236}">
                <a16:creationId xmlns:a16="http://schemas.microsoft.com/office/drawing/2014/main" id="{EC59823B-2B48-8E2F-B26F-2C03ECB404E8}"/>
              </a:ext>
            </a:extLst>
          </p:cNvPr>
          <p:cNvSpPr/>
          <p:nvPr/>
        </p:nvSpPr>
        <p:spPr>
          <a:xfrm>
            <a:off x="2229179" y="1319794"/>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ight Arrow 8">
            <a:extLst>
              <a:ext uri="{FF2B5EF4-FFF2-40B4-BE49-F238E27FC236}">
                <a16:creationId xmlns:a16="http://schemas.microsoft.com/office/drawing/2014/main" id="{FCD999F7-4BBB-7E39-D3D5-F10C067CFD58}"/>
              </a:ext>
            </a:extLst>
          </p:cNvPr>
          <p:cNvSpPr/>
          <p:nvPr/>
        </p:nvSpPr>
        <p:spPr>
          <a:xfrm>
            <a:off x="2198899" y="3260412"/>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47061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1F11-9313-1A43-8F49-7A44FAE24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D3146-9438-61E9-A0CE-F67A42D20657}"/>
              </a:ext>
            </a:extLst>
          </p:cNvPr>
          <p:cNvSpPr>
            <a:spLocks noGrp="1"/>
          </p:cNvSpPr>
          <p:nvPr>
            <p:ph type="title"/>
          </p:nvPr>
        </p:nvSpPr>
        <p:spPr/>
        <p:txBody>
          <a:bodyPr>
            <a:normAutofit fontScale="90000"/>
          </a:bodyPr>
          <a:lstStyle/>
          <a:p>
            <a:r>
              <a:rPr lang="en-JP" dirty="0"/>
              <a:t>A Simple Workflow</a:t>
            </a:r>
          </a:p>
        </p:txBody>
      </p:sp>
      <p:sp>
        <p:nvSpPr>
          <p:cNvPr id="3" name="Text Placeholder 2">
            <a:extLst>
              <a:ext uri="{FF2B5EF4-FFF2-40B4-BE49-F238E27FC236}">
                <a16:creationId xmlns:a16="http://schemas.microsoft.com/office/drawing/2014/main" id="{9E6A4CD6-6B32-EF05-8F61-8921AA4E986F}"/>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81EA8DDF-87ED-0DB0-BD04-54D477138EAD}"/>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9C3A766B-2060-4C70-9421-9DA9CA65378C}"/>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373FE4C1-EA31-DC21-7C90-0A7FFBEDBC40}"/>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BD570376-037D-C7B3-EA3C-3AAE78B20DC9}"/>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26EA7EC7-C383-C848-2B2F-954F4B62717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991376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Coming in October</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Our OpenChain AI Work Group completed work on an AI System Bill of Materials Compliance Guide in 1H 2025. This guide will officially </a:t>
            </a:r>
            <a:r>
              <a:rPr lang="en-US"/>
              <a:t>be released </a:t>
            </a:r>
            <a:r>
              <a:rPr lang="en-US" dirty="0"/>
              <a:t>on the 20</a:t>
            </a:r>
            <a:r>
              <a:rPr lang="en-US" baseline="30000" dirty="0"/>
              <a:t>th</a:t>
            </a:r>
            <a:r>
              <a:rPr lang="en-US" dirty="0"/>
              <a:t> of October.</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4">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5">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AI BOM Compliance in the Supply Chain Guide</a:t>
            </a:r>
          </a:p>
        </p:txBody>
      </p:sp>
      <p:pic>
        <p:nvPicPr>
          <p:cNvPr id="4" name="Picture 3" descr="A screenshot of a computer&#10;&#10;AI-generated content may be incorrect.">
            <a:extLst>
              <a:ext uri="{FF2B5EF4-FFF2-40B4-BE49-F238E27FC236}">
                <a16:creationId xmlns:a16="http://schemas.microsoft.com/office/drawing/2014/main" id="{CDBC86B8-068C-9178-F071-6FCDD6AA4573}"/>
              </a:ext>
            </a:extLst>
          </p:cNvPr>
          <p:cNvPicPr>
            <a:picLocks noChangeAspect="1"/>
          </p:cNvPicPr>
          <p:nvPr/>
        </p:nvPicPr>
        <p:blipFill>
          <a:blip r:embed="rId2"/>
          <a:stretch>
            <a:fillRect/>
          </a:stretch>
        </p:blipFill>
        <p:spPr>
          <a:xfrm>
            <a:off x="311700" y="1017800"/>
            <a:ext cx="5520826" cy="3155541"/>
          </a:xfrm>
          <a:prstGeom prst="rect">
            <a:avLst/>
          </a:prstGeom>
        </p:spPr>
      </p:pic>
      <p:pic>
        <p:nvPicPr>
          <p:cNvPr id="3" name="Picture 2" descr="A qr code with a black background&#10;&#10;AI-generated content may be incorrect.">
            <a:extLst>
              <a:ext uri="{FF2B5EF4-FFF2-40B4-BE49-F238E27FC236}">
                <a16:creationId xmlns:a16="http://schemas.microsoft.com/office/drawing/2014/main" id="{B1252DF7-3D61-0AD6-0E92-9835CD866979}"/>
              </a:ext>
            </a:extLst>
          </p:cNvPr>
          <p:cNvPicPr>
            <a:picLocks noChangeAspect="1"/>
          </p:cNvPicPr>
          <p:nvPr/>
        </p:nvPicPr>
        <p:blipFill>
          <a:blip r:embed="rId3"/>
          <a:stretch>
            <a:fillRect/>
          </a:stretch>
        </p:blipFill>
        <p:spPr>
          <a:xfrm>
            <a:off x="5832526" y="1017800"/>
            <a:ext cx="3175000" cy="3175000"/>
          </a:xfrm>
          <a:prstGeom prst="rect">
            <a:avLst/>
          </a:prstGeom>
        </p:spPr>
      </p:pic>
    </p:spTree>
    <p:extLst>
      <p:ext uri="{BB962C8B-B14F-4D97-AF65-F5344CB8AC3E}">
        <p14:creationId xmlns:p14="http://schemas.microsoft.com/office/powerpoint/2010/main" val="230399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And We Will Remain A Welcoming Community!</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371600" y="946101"/>
            <a:ext cx="7772400" cy="4197399"/>
          </a:xfrm>
          <a:prstGeom prst="rect">
            <a:avLst/>
          </a:prstGeom>
        </p:spPr>
      </p:pic>
    </p:spTree>
    <p:extLst>
      <p:ext uri="{BB962C8B-B14F-4D97-AF65-F5344CB8AC3E}">
        <p14:creationId xmlns:p14="http://schemas.microsoft.com/office/powerpoint/2010/main" val="811142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C596-E29F-BF1B-5486-8171981EF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B5DF12-769A-9F61-B4A2-A6C237871323}"/>
              </a:ext>
            </a:extLst>
          </p:cNvPr>
          <p:cNvSpPr>
            <a:spLocks noGrp="1"/>
          </p:cNvSpPr>
          <p:nvPr>
            <p:ph type="ctrTitle"/>
          </p:nvPr>
        </p:nvSpPr>
        <p:spPr/>
        <p:txBody>
          <a:bodyPr>
            <a:normAutofit fontScale="90000"/>
          </a:bodyPr>
          <a:lstStyle/>
          <a:p>
            <a:r>
              <a:rPr lang="en-US" dirty="0"/>
              <a:t>Appendix: Future Updates to ISO/IEC 5230 and ISO/IEC 18974</a:t>
            </a:r>
          </a:p>
        </p:txBody>
      </p:sp>
    </p:spTree>
    <p:extLst>
      <p:ext uri="{BB962C8B-B14F-4D97-AF65-F5344CB8AC3E}">
        <p14:creationId xmlns:p14="http://schemas.microsoft.com/office/powerpoint/2010/main" val="26278906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406-D20A-B459-280E-B839F89B3254}"/>
              </a:ext>
            </a:extLst>
          </p:cNvPr>
          <p:cNvSpPr>
            <a:spLocks noGrp="1"/>
          </p:cNvSpPr>
          <p:nvPr>
            <p:ph type="title"/>
          </p:nvPr>
        </p:nvSpPr>
        <p:spPr/>
        <p:txBody>
          <a:bodyPr>
            <a:normAutofit fontScale="90000"/>
          </a:bodyPr>
          <a:lstStyle/>
          <a:p>
            <a:r>
              <a:rPr lang="en-JP" dirty="0"/>
              <a:t>Steering Committee Meeting Outcomes</a:t>
            </a:r>
          </a:p>
        </p:txBody>
      </p:sp>
      <p:sp>
        <p:nvSpPr>
          <p:cNvPr id="3" name="Text Placeholder 2">
            <a:extLst>
              <a:ext uri="{FF2B5EF4-FFF2-40B4-BE49-F238E27FC236}">
                <a16:creationId xmlns:a16="http://schemas.microsoft.com/office/drawing/2014/main" id="{3F65BED0-4E54-A3E6-2587-CC5388D19A3A}"/>
              </a:ext>
            </a:extLst>
          </p:cNvPr>
          <p:cNvSpPr>
            <a:spLocks noGrp="1"/>
          </p:cNvSpPr>
          <p:nvPr>
            <p:ph type="body" idx="1"/>
          </p:nvPr>
        </p:nvSpPr>
        <p:spPr/>
        <p:txBody>
          <a:bodyPr/>
          <a:lstStyle/>
          <a:p>
            <a:pPr marL="114300" indent="0" fontAlgn="base">
              <a:buNone/>
            </a:pPr>
            <a:r>
              <a:rPr lang="en-US" dirty="0"/>
              <a:t>The Q2 2025 meeting was held on the 25th of June 2025 to discuss two items:</a:t>
            </a:r>
          </a:p>
          <a:p>
            <a:pPr fontAlgn="base"/>
            <a:endParaRPr lang="en-US" dirty="0"/>
          </a:p>
          <a:p>
            <a:pPr fontAlgn="base">
              <a:buFont typeface="+mj-lt"/>
              <a:buAutoNum type="arabicPeriod"/>
            </a:pPr>
            <a:r>
              <a:rPr lang="en-US" dirty="0"/>
              <a:t>An ISO periodic review to confirm that ISO/IEC 5230 is relevant and used. This was previously confirmed by the Governing Board via email, with a formal motion passed at this meeting. No further action required.</a:t>
            </a:r>
          </a:p>
          <a:p>
            <a:pPr fontAlgn="base">
              <a:buFont typeface="+mj-lt"/>
              <a:buAutoNum type="arabicPeriod"/>
            </a:pPr>
            <a:endParaRPr lang="en-US" dirty="0"/>
          </a:p>
          <a:p>
            <a:pPr fontAlgn="base">
              <a:buFont typeface="+mj-lt"/>
              <a:buAutoNum type="arabicPeriod"/>
            </a:pPr>
            <a:r>
              <a:rPr lang="en-US" dirty="0"/>
              <a:t>Community proposals for future updates to ISO/IEC 5230 and ISO/IEC 18974.</a:t>
            </a:r>
          </a:p>
          <a:p>
            <a:pPr fontAlgn="base">
              <a:buFont typeface="+mj-lt"/>
              <a:buAutoNum type="arabicPeriod"/>
            </a:pPr>
            <a:endParaRPr lang="en-US" dirty="0"/>
          </a:p>
          <a:p>
            <a:pPr marL="114300" indent="0" fontAlgn="base">
              <a:buNone/>
            </a:pPr>
            <a:r>
              <a:rPr lang="en-US" b="1" dirty="0"/>
              <a:t>Our focus will be talking about the second point for this call.</a:t>
            </a:r>
          </a:p>
        </p:txBody>
      </p:sp>
      <p:pic>
        <p:nvPicPr>
          <p:cNvPr id="5" name="Picture 4" descr="A qr code with black squares&#10;&#10;AI-generated content may be incorrect.">
            <a:extLst>
              <a:ext uri="{FF2B5EF4-FFF2-40B4-BE49-F238E27FC236}">
                <a16:creationId xmlns:a16="http://schemas.microsoft.com/office/drawing/2014/main" id="{0DCEA166-DAC5-4CDD-EB9F-5A95D50DC185}"/>
              </a:ext>
            </a:extLst>
          </p:cNvPr>
          <p:cNvPicPr>
            <a:picLocks noChangeAspect="1"/>
          </p:cNvPicPr>
          <p:nvPr/>
        </p:nvPicPr>
        <p:blipFill>
          <a:blip r:embed="rId2"/>
          <a:stretch>
            <a:fillRect/>
          </a:stretch>
        </p:blipFill>
        <p:spPr>
          <a:xfrm>
            <a:off x="7696201" y="3695701"/>
            <a:ext cx="1447800" cy="1447800"/>
          </a:xfrm>
          <a:prstGeom prst="rect">
            <a:avLst/>
          </a:prstGeom>
        </p:spPr>
      </p:pic>
      <p:sp>
        <p:nvSpPr>
          <p:cNvPr id="7" name="TextBox 6">
            <a:extLst>
              <a:ext uri="{FF2B5EF4-FFF2-40B4-BE49-F238E27FC236}">
                <a16:creationId xmlns:a16="http://schemas.microsoft.com/office/drawing/2014/main" id="{E2C2400F-261B-21C3-E860-2D8C782D05A2}"/>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8" name="TextBox 7">
            <a:extLst>
              <a:ext uri="{FF2B5EF4-FFF2-40B4-BE49-F238E27FC236}">
                <a16:creationId xmlns:a16="http://schemas.microsoft.com/office/drawing/2014/main" id="{ADC128F3-644C-5E1A-B8F1-97E86A2CF0C1}"/>
              </a:ext>
            </a:extLst>
          </p:cNvPr>
          <p:cNvSpPr txBox="1"/>
          <p:nvPr/>
        </p:nvSpPr>
        <p:spPr>
          <a:xfrm>
            <a:off x="5672667" y="4739807"/>
            <a:ext cx="1677062" cy="307777"/>
          </a:xfrm>
          <a:prstGeom prst="rect">
            <a:avLst/>
          </a:prstGeom>
          <a:noFill/>
        </p:spPr>
        <p:txBody>
          <a:bodyPr wrap="none" rtlCol="0">
            <a:spAutoFit/>
          </a:bodyPr>
          <a:lstStyle/>
          <a:p>
            <a:r>
              <a:rPr lang="en-JP" dirty="0"/>
              <a:t>Watch the meeting</a:t>
            </a:r>
          </a:p>
        </p:txBody>
      </p:sp>
    </p:spTree>
    <p:extLst>
      <p:ext uri="{BB962C8B-B14F-4D97-AF65-F5344CB8AC3E}">
        <p14:creationId xmlns:p14="http://schemas.microsoft.com/office/powerpoint/2010/main" val="1052149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prstGeom prst="rect">
            <a:avLst/>
          </a:prstGeom>
        </p:spPr>
        <p:txBody>
          <a:bodyPr spcFirstLastPara="1" wrap="square" lIns="91425" tIns="91425" rIns="91425" bIns="91425" anchor="t" anchorCtr="0">
            <a:normAutofit/>
          </a:bodyPr>
          <a:lstStyle/>
          <a:p>
            <a:pPr marL="342900">
              <a:buFont typeface="+mj-lt"/>
              <a:buAutoNum type="arabicPeriod"/>
            </a:pPr>
            <a:r>
              <a:rPr lang="en-US" dirty="0"/>
              <a:t>Suggestions for updates were collected over a 2-year period</a:t>
            </a:r>
          </a:p>
          <a:p>
            <a:pPr marL="342900">
              <a:buFont typeface="+mj-lt"/>
              <a:buAutoNum type="arabicPeriod"/>
            </a:pPr>
            <a:r>
              <a:rPr lang="en-US" dirty="0"/>
              <a:t>There was a 6-month public comment period</a:t>
            </a:r>
          </a:p>
          <a:p>
            <a:pPr marL="342900">
              <a:buFont typeface="+mj-lt"/>
              <a:buAutoNum type="arabicPeriod"/>
            </a:pPr>
            <a:r>
              <a:rPr lang="en-US" dirty="0"/>
              <a:t>There was a 3-month freeze period</a:t>
            </a:r>
          </a:p>
          <a:p>
            <a:pPr marL="285750" indent="-285750"/>
            <a:endParaRPr lang="en-US" dirty="0"/>
          </a:p>
          <a:p>
            <a:pPr marL="285750" indent="-285750"/>
            <a:r>
              <a:rPr lang="en-US" dirty="0"/>
              <a:t>The Steering Committee approved the suggestions on 2025-06-25. The updates will be released sometime in 2026, with the exact date to be determined.</a:t>
            </a:r>
          </a:p>
          <a:p>
            <a:pPr marL="285750" indent="-285750"/>
            <a:endParaRPr lang="en-US" dirty="0"/>
          </a:p>
          <a:p>
            <a:pPr marL="285750" indent="-285750"/>
            <a:r>
              <a:rPr lang="en-US" dirty="0"/>
              <a:t>The following 11 slides show the REDLINE changes. The primary change for both standards is adjusting the confirmation of conformance from 18 months to 12 months</a:t>
            </a:r>
            <a:endParaRPr dirty="0"/>
          </a:p>
        </p:txBody>
      </p:sp>
    </p:spTree>
    <p:extLst>
      <p:ext uri="{BB962C8B-B14F-4D97-AF65-F5344CB8AC3E}">
        <p14:creationId xmlns:p14="http://schemas.microsoft.com/office/powerpoint/2010/main" val="22243112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0645F-6CF5-5004-A8D1-8D329E796C03}"/>
              </a:ext>
            </a:extLst>
          </p:cNvPr>
          <p:cNvSpPr>
            <a:spLocks noGrp="1"/>
          </p:cNvSpPr>
          <p:nvPr>
            <p:ph type="body" idx="1"/>
          </p:nvPr>
        </p:nvSpPr>
        <p:spPr/>
        <p:txBody>
          <a:bodyPr/>
          <a:lstStyle/>
          <a:p>
            <a:r>
              <a:rPr lang="en-JP" dirty="0"/>
              <a:t>Next Six Slides: REDLINE Details for ISO/IEC 5230</a:t>
            </a:r>
          </a:p>
        </p:txBody>
      </p:sp>
    </p:spTree>
    <p:extLst>
      <p:ext uri="{BB962C8B-B14F-4D97-AF65-F5344CB8AC3E}">
        <p14:creationId xmlns:p14="http://schemas.microsoft.com/office/powerpoint/2010/main" val="119207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2667"/>
              <a:buNone/>
            </a:pPr>
            <a:r>
              <a:rPr lang="en-US" dirty="0">
                <a:solidFill>
                  <a:schemeClr val="tx1"/>
                </a:solidFill>
              </a:rPr>
              <a:t>Context: The Links To Relevant Documents</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p:txBody>
      </p:sp>
      <p:pic>
        <p:nvPicPr>
          <p:cNvPr id="3" name="Picture 2" descr="A person in a suit and tie&#10;&#10;AI-generated content may be incorrect.">
            <a:extLst>
              <a:ext uri="{FF2B5EF4-FFF2-40B4-BE49-F238E27FC236}">
                <a16:creationId xmlns:a16="http://schemas.microsoft.com/office/drawing/2014/main" id="{46CE23CD-E5A4-2A7D-9861-5D844E8AB475}"/>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1918175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5230:2020</a:t>
            </a:r>
            <a:endParaRPr>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F16D0ABE-E174-775D-22B5-05B812987440}"/>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905105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5230:2020</a:t>
            </a:r>
            <a:endParaRPr>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A3E7136F-5E1B-8E66-E1BC-CD9BF31DA4E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5230:2020</a:t>
            </a:r>
            <a:endParaRPr sz="240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AEB87682-6A9A-E9F5-F6AD-A0416C07A89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84309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ISO/IEC 5230:2020</a:t>
            </a:r>
            <a:endParaRPr sz="240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41088CA2-0383-BD01-2011-E88828710724}"/>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78140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#5 for ISO/IEC 5230:2020</a:t>
            </a:r>
            <a:endParaRPr sz="240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9849D91C-6B66-13A5-03D6-DD40E139AAD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154599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5FD9-DB3D-72D2-106D-BF822D54EA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386BAF-C26F-9875-670A-8EB027FA7EB1}"/>
              </a:ext>
            </a:extLst>
          </p:cNvPr>
          <p:cNvSpPr>
            <a:spLocks noGrp="1"/>
          </p:cNvSpPr>
          <p:nvPr>
            <p:ph type="body" idx="1"/>
          </p:nvPr>
        </p:nvSpPr>
        <p:spPr/>
        <p:txBody>
          <a:bodyPr/>
          <a:lstStyle/>
          <a:p>
            <a:r>
              <a:rPr lang="en-JP" dirty="0"/>
              <a:t>Next Five Slides: REDLINE Details for ISO/IEC 18974</a:t>
            </a:r>
          </a:p>
        </p:txBody>
      </p:sp>
      <p:pic>
        <p:nvPicPr>
          <p:cNvPr id="3" name="Picture 2" descr="A person in a suit and tie&#10;&#10;AI-generated content may be incorrect.">
            <a:extLst>
              <a:ext uri="{FF2B5EF4-FFF2-40B4-BE49-F238E27FC236}">
                <a16:creationId xmlns:a16="http://schemas.microsoft.com/office/drawing/2014/main" id="{04C442C6-60FA-BFC5-0A3A-75A6FC54989F}"/>
              </a:ext>
            </a:extLst>
          </p:cNvPr>
          <p:cNvPicPr>
            <a:picLocks noChangeAspect="1"/>
          </p:cNvPicPr>
          <p:nvPr/>
        </p:nvPicPr>
        <p:blipFill>
          <a:blip r:embed="rId2"/>
          <a:stretch>
            <a:fillRect/>
          </a:stretch>
        </p:blipFill>
        <p:spPr>
          <a:xfrm>
            <a:off x="7931820" y="0"/>
            <a:ext cx="1212180" cy="1212180"/>
          </a:xfrm>
          <a:prstGeom prst="rect">
            <a:avLst/>
          </a:prstGeom>
        </p:spPr>
      </p:pic>
    </p:spTree>
    <p:extLst>
      <p:ext uri="{BB962C8B-B14F-4D97-AF65-F5344CB8AC3E}">
        <p14:creationId xmlns:p14="http://schemas.microsoft.com/office/powerpoint/2010/main" val="23461520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lvl="0">
              <a:buSzPts val="2667"/>
            </a:pPr>
            <a:r>
              <a:rPr lang="en-US" sz="2400" dirty="0">
                <a:solidFill>
                  <a:schemeClr val="tx1"/>
                </a:solidFill>
              </a:rPr>
              <a:t>Context: The Links To Relevant Documents</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endParaRPr lang="en-US" dirty="0"/>
          </a:p>
        </p:txBody>
      </p:sp>
      <p:pic>
        <p:nvPicPr>
          <p:cNvPr id="3" name="Picture 2" descr="A person in a suit and tie&#10;&#10;AI-generated content may be incorrect.">
            <a:extLst>
              <a:ext uri="{FF2B5EF4-FFF2-40B4-BE49-F238E27FC236}">
                <a16:creationId xmlns:a16="http://schemas.microsoft.com/office/drawing/2014/main" id="{5A9D2C5B-2EB1-ADA5-7555-587074A05F51}"/>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518984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18974:2023</a:t>
            </a:r>
            <a:endParaRPr>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D3B89B8A-0969-4CA5-2887-809E3004A4A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8782451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18974:2023</a:t>
            </a:r>
            <a:endParaRPr>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70D55751-13C5-38A6-8426-ED796134377A}"/>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565105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18974:2023</a:t>
            </a:r>
            <a:endParaRPr>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7C500C0B-CBB9-BC27-62D4-87982C7456C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397161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for ISO/IEC 18974:2023</a:t>
            </a:r>
            <a:endParaRPr>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2CA3C4CF-1607-3936-0E8D-60CE687CC9BE}"/>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956677223"/>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23805</TotalTime>
  <Words>2618</Words>
  <Application>Microsoft Macintosh PowerPoint</Application>
  <PresentationFormat>On-screen Show (16:9)</PresentationFormat>
  <Paragraphs>366</Paragraphs>
  <Slides>93</Slides>
  <Notes>32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93</vt:i4>
      </vt:variant>
    </vt:vector>
  </HeadingPairs>
  <TitlesOfParts>
    <vt:vector size="109" baseType="lpstr">
      <vt:lpstr>Archivo</vt:lpstr>
      <vt:lpstr>Archivo ExtraLight</vt:lpstr>
      <vt:lpstr>Archivo Light</vt:lpstr>
      <vt:lpstr>Noto Sans Symbols</vt:lpstr>
      <vt:lpstr>Arial</vt:lpstr>
      <vt:lpstr>Chalkduster</vt:lpstr>
      <vt:lpstr>Courier New</vt:lpstr>
      <vt:lpstr>Josefin Sans</vt:lpstr>
      <vt:lpstr>Josefin Sans Medium</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The Value of Open Source Software</vt:lpstr>
      <vt:lpstr>Global Codebase Statistics</vt:lpstr>
      <vt:lpstr>So, Inevitably…</vt:lpstr>
      <vt:lpstr>We Needed To Improve Trust In The Supply Chain</vt:lpstr>
      <vt:lpstr>Projects Working On This Emerged…</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OpenChain Makes Guides, Specs, Standards… +</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Work Groups</vt:lpstr>
      <vt:lpstr>24 Global Ambassadors Supporting Our Work</vt:lpstr>
      <vt:lpstr>Our Current Community Chairs</vt:lpstr>
      <vt:lpstr>Welcome 2025/2026 Chairs: Spec, Education and Telco!</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Workflow</vt:lpstr>
      <vt:lpstr>Evolution in Practice</vt:lpstr>
      <vt:lpstr>AI Compliance Coming in October</vt:lpstr>
      <vt:lpstr>AI BOM Compliance in the Supply Chain Guide</vt:lpstr>
      <vt:lpstr>SBOM Study Group Update</vt:lpstr>
      <vt:lpstr>Cross-Industry SBOM Quality Guide Concept</vt:lpstr>
      <vt:lpstr>In Conclusion</vt:lpstr>
      <vt:lpstr>What Is Happening Right Now?</vt:lpstr>
      <vt:lpstr>What Is Coming Next For The Market?</vt:lpstr>
      <vt:lpstr>What Will The OpenChain Project Do? </vt:lpstr>
      <vt:lpstr>And We Will Remain A Welcoming Community!</vt:lpstr>
      <vt:lpstr>Follow and Participate</vt:lpstr>
      <vt:lpstr>     </vt:lpstr>
      <vt:lpstr>Appendix: Future Updates to ISO/IEC 5230 and ISO/IEC 18974</vt:lpstr>
      <vt:lpstr>Steering Committee Meeting Outcomes</vt:lpstr>
      <vt:lpstr>Updates To Our Existing Standards</vt:lpstr>
      <vt:lpstr>PowerPoint Presentation</vt:lpstr>
      <vt:lpstr>Context: The Links To Relevant Documents</vt:lpstr>
      <vt:lpstr>Suggestion #1 for ISO/IEC 5230:2020</vt:lpstr>
      <vt:lpstr>Suggestion #2 for ISO/IEC 5230:2020</vt:lpstr>
      <vt:lpstr>Suggestion #3 for ISO/IEC 5230:2020</vt:lpstr>
      <vt:lpstr>Suggestion #4 ISO/IEC 5230:2020</vt:lpstr>
      <vt:lpstr>Suggestion #5 for ISO/IEC 5230:2020</vt:lpstr>
      <vt:lpstr>PowerPoint Presentation</vt:lpstr>
      <vt:lpstr>Context: The Links To Relevant Documents</vt:lpstr>
      <vt:lpstr>Suggestion #1 for ISO/IEC 18974:2023</vt:lpstr>
      <vt:lpstr>Suggestion #2 for ISO/IEC 18974:2023</vt:lpstr>
      <vt:lpstr>Suggestion #3 for ISO/IEC 18974:2023</vt:lpstr>
      <vt:lpstr>Suggestion #4 for ISO/IEC 18974:2023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256</cp:revision>
  <dcterms:modified xsi:type="dcterms:W3CDTF">2025-10-15T11:35:55Z</dcterms:modified>
</cp:coreProperties>
</file>